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59" r:id="rId5"/>
    <p:sldId id="257" r:id="rId6"/>
    <p:sldId id="1712" r:id="rId7"/>
    <p:sldId id="201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ke Kinnamon" initials="JK" lastIdx="1" clrIdx="0">
    <p:extLst>
      <p:ext uri="{19B8F6BF-5375-455C-9EA6-DF929625EA0E}">
        <p15:presenceInfo xmlns:p15="http://schemas.microsoft.com/office/powerpoint/2012/main" userId="S::Jake.Kinnamon@weaverfundraising.com::a55695b8-b65b-4589-9338-52963c25b59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792" autoAdjust="0"/>
  </p:normalViewPr>
  <p:slideViewPr>
    <p:cSldViewPr snapToGrid="0">
      <p:cViewPr varScale="1">
        <p:scale>
          <a:sx n="85" d="100"/>
          <a:sy n="85" d="100"/>
        </p:scale>
        <p:origin x="11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DB9FB2-17A1-49CC-A54B-8087E1831851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B3ACBA-7193-48F5-98FB-7F56D33FB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09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3ACBA-7193-48F5-98FB-7F56D33FBC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260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0791FF-C923-458E-AF57-EC41761F63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50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2CBB3-A6E4-41D9-B129-F536591880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A9CD23-F904-44BC-9B88-C91E0302DF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7889F-96DB-435C-B4FE-23CE6CF81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10/22/2019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0528F-CFC2-4BDF-A57F-41328FD9D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2AB2CA-112D-4281-BAA8-26E4A2D7C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6007-5DE9-4C65-92A0-1A256125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457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5EE83-47BF-407E-8DC3-AC697D437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44C452-0D16-4BCA-B502-EE17B128DA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9ED40D-B6EC-4EAB-AA4F-EF9C9DDFC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10/22/2019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F9E3C-3BA3-4246-B374-777DE4E6A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FC266-4146-49AF-9AE0-90AF84158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6007-5DE9-4C65-92A0-1A256125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75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D606DA-4BAD-4965-8A09-6DA8692F08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137AF1-FBC1-45B2-9169-A3CD570280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91DFE4-690C-4C9D-9DED-C71E3C034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10/22/2019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DF5CB-711D-4C30-AA75-7F6F33625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1BFC50-2F51-488A-AD74-0581A091C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6007-5DE9-4C65-92A0-1A256125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436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3CDDB-0C66-40BB-A861-116752279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C3AB7-73F1-46A1-926B-0EB268408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1B156-6562-44F2-8ACF-DCACFBE3E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10/22/2019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53A0A-0DC6-4FDF-8F42-0ED0253EC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C380D-3DAF-4DAF-BAF6-FC4570A94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6007-5DE9-4C65-92A0-1A256125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85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6A6E5-F2C3-49EC-AB71-0F6046731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92A305-FA63-475A-82AB-6293F9B50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4B0263-B2E1-4268-8766-59DAB0155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10/22/2019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546CA-A6A1-41E0-9F4A-7A468299A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85C46-24C6-4160-8276-D895E96E5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6007-5DE9-4C65-92A0-1A256125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088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26604-FE39-4791-AB16-829DE44B5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61DCB-D52D-4CFC-8555-AACD36DC38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18B3EB-C42E-4743-BA7D-89BF05AB1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7BB286-B120-4A59-8950-CE543DBBC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10/22/2019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3C4902-2A9E-4AA3-A043-442BC7F8E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932FEB-8A04-436F-948B-400A60025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6007-5DE9-4C65-92A0-1A256125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20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9F04D-78F4-4D2E-A1AE-40F395983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5A0C32-AE2A-4C45-AABA-6586D447C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1B6942-8D77-4E93-807A-87F11D010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4368E5-212A-48F2-9E8D-5D32E763CF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71AADB-E33D-4FA0-BAD2-C9261687FE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080203-E0B2-4A4E-BF09-64C01749B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10/22/2019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986982-2057-4D9A-919A-0DEF0CDF3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EB7C58-170B-47D0-A916-B732FF2EA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6007-5DE9-4C65-92A0-1A256125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580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4D601-6434-4090-A364-A3A054E0C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413160-73C0-42DC-BE16-ED0566795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10/22/2019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4481FE-915C-4931-B462-3377FE2C8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0187DC-8D67-4EC5-85E7-F75C85E3B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6007-5DE9-4C65-92A0-1A256125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22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5D1CCC-0674-4C53-BCBB-34B1F4D0F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10/22/2019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52F614-F42B-4EFA-8CA8-10787332D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004709-ED46-4456-BA1C-64BBBC4FA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6007-5DE9-4C65-92A0-1A256125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16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F5C75-4049-4F7D-9F39-31A8375A6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01F4E-98A5-4E4C-BC84-01ABCE016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F14C1E-F37B-43AD-94A6-3828306CE2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06EB77-CC6E-4EFD-81A9-FBCC8423E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10/22/2019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719FA1-898B-4711-9DB6-417E1A592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B84E04-7258-49EE-A2A5-81A0641CF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6007-5DE9-4C65-92A0-1A256125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03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5AD4E-BB0A-4886-A92E-1B94101C8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E352B7-5365-4C79-AF8C-2A779653E4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2556F1-0A3B-4963-983C-71B0438483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F6173B-9FD2-494B-B5AA-632B173AD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10/22/2019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AACA5C-58E4-47F5-ABDD-4E5AB9A83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3E3ADB-48DE-4118-A3CA-315E7F487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6007-5DE9-4C65-92A0-1A256125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08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837A6-82CE-4F25-9917-DDB97AAA51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10/22/2019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A5C2B-3DFA-49C7-9F3F-14A4219D76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AD110-708C-4C83-A9CE-FD73A94E0F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B6007-5DE9-4C65-92A0-1A256125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903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pplication&#10;&#10;Description automatically generated with low confidence">
            <a:extLst>
              <a:ext uri="{FF2B5EF4-FFF2-40B4-BE49-F238E27FC236}">
                <a16:creationId xmlns:a16="http://schemas.microsoft.com/office/drawing/2014/main" id="{BD9DEB54-E4C3-44D3-91D9-ED02F487D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803C4D-E47D-42AF-B215-25A2B9EBFE17}"/>
              </a:ext>
            </a:extLst>
          </p:cNvPr>
          <p:cNvSpPr txBox="1"/>
          <p:nvPr/>
        </p:nvSpPr>
        <p:spPr>
          <a:xfrm>
            <a:off x="234743" y="299763"/>
            <a:ext cx="11577812" cy="7075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Helvetica" pitchFamily="2" charset="0"/>
              </a:rPr>
              <a:t>Best Partner for Councils</a:t>
            </a:r>
          </a:p>
        </p:txBody>
      </p:sp>
      <p:sp>
        <p:nvSpPr>
          <p:cNvPr id="6" name="Shape 261">
            <a:extLst>
              <a:ext uri="{FF2B5EF4-FFF2-40B4-BE49-F238E27FC236}">
                <a16:creationId xmlns:a16="http://schemas.microsoft.com/office/drawing/2014/main" id="{BD5F1832-7737-4054-B69F-501A062C68C7}"/>
              </a:ext>
            </a:extLst>
          </p:cNvPr>
          <p:cNvSpPr/>
          <p:nvPr/>
        </p:nvSpPr>
        <p:spPr>
          <a:xfrm rot="16200000">
            <a:off x="-262150" y="3699120"/>
            <a:ext cx="4115872" cy="260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defTabSz="309552">
              <a:lnSpc>
                <a:spcPct val="80000"/>
              </a:lnSpc>
              <a:defRPr sz="1800"/>
            </a:pPr>
            <a:endParaRPr lang="en-US" sz="1800" b="1" kern="0">
              <a:latin typeface="Helvetica Neue Condensed Black" charset="0"/>
              <a:ea typeface="Helvetica Neue Condensed Black" charset="0"/>
              <a:cs typeface="Helvetica Neue Condensed Black" charset="0"/>
              <a:sym typeface="BebasNeueRegular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47A2E52A-462B-43E0-9CEE-740FC5E65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8481" y="6654241"/>
            <a:ext cx="771726" cy="102718"/>
          </a:xfrm>
        </p:spPr>
        <p:txBody>
          <a:bodyPr/>
          <a:lstStyle/>
          <a:p>
            <a:fld id="{383E00F3-DEE0-4A8F-B505-17C6A281DD61}" type="slidenum">
              <a:rPr lang="en-US" sz="750">
                <a:solidFill>
                  <a:prstClr val="black">
                    <a:tint val="75000"/>
                  </a:prst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/>
              <a:t>1</a:t>
            </a:fld>
            <a:endParaRPr lang="en-US" sz="750">
              <a:solidFill>
                <a:prstClr val="black">
                  <a:tint val="75000"/>
                </a:prst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520C0A18-D6FE-41C1-8D40-96793B5D69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31" y="2051331"/>
            <a:ext cx="3109621" cy="2743200"/>
          </a:xfrm>
          <a:prstGeom prst="rect">
            <a:avLst/>
          </a:prstGeom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1E3A3376-D01D-424B-B969-7953B6DCBB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326" y="2053553"/>
            <a:ext cx="3109621" cy="2743200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3957C84C-1284-46CB-8A39-B21CB7AC67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427" y="2057400"/>
            <a:ext cx="3109621" cy="2743200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E708CF00-4F16-43C2-89C6-251B57F2A1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448" y="2065868"/>
            <a:ext cx="3114574" cy="2743200"/>
          </a:xfrm>
          <a:prstGeom prst="rect">
            <a:avLst/>
          </a:prstGeom>
        </p:spPr>
      </p:pic>
      <p:sp>
        <p:nvSpPr>
          <p:cNvPr id="16" name="Shape 261">
            <a:extLst>
              <a:ext uri="{FF2B5EF4-FFF2-40B4-BE49-F238E27FC236}">
                <a16:creationId xmlns:a16="http://schemas.microsoft.com/office/drawing/2014/main" id="{1AD5CE18-DB23-4C32-92B5-AB6EEDEF0081}"/>
              </a:ext>
            </a:extLst>
          </p:cNvPr>
          <p:cNvSpPr/>
          <p:nvPr/>
        </p:nvSpPr>
        <p:spPr>
          <a:xfrm>
            <a:off x="1769087" y="5335447"/>
            <a:ext cx="8653826" cy="657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775" tIns="50775" rIns="50775" bIns="50775" anchor="ctr">
            <a:spAutoFit/>
          </a:bodyPr>
          <a:lstStyle/>
          <a:p>
            <a:pPr algn="ctr" defTabSz="825046">
              <a:lnSpc>
                <a:spcPct val="80000"/>
              </a:lnSpc>
              <a:defRPr sz="1800"/>
            </a:pPr>
            <a:r>
              <a:rPr lang="en-US" sz="4400" b="1" kern="0" dirty="0">
                <a:solidFill>
                  <a:srgbClr val="000000"/>
                </a:solidFill>
                <a:ea typeface="Helvetica Neue Condensed Black" charset="0"/>
                <a:cs typeface="Helvetica" panose="020B0604020202020204" pitchFamily="34" charset="0"/>
                <a:sym typeface="BebasNeueRegular"/>
              </a:rPr>
              <a:t>…. making life easier for you!</a:t>
            </a:r>
          </a:p>
        </p:txBody>
      </p:sp>
    </p:spTree>
    <p:extLst>
      <p:ext uri="{BB962C8B-B14F-4D97-AF65-F5344CB8AC3E}">
        <p14:creationId xmlns:p14="http://schemas.microsoft.com/office/powerpoint/2010/main" val="3993165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pplication&#10;&#10;Description automatically generated with low confidence">
            <a:extLst>
              <a:ext uri="{FF2B5EF4-FFF2-40B4-BE49-F238E27FC236}">
                <a16:creationId xmlns:a16="http://schemas.microsoft.com/office/drawing/2014/main" id="{35A9D61A-06B0-4F12-875C-E34C26D4A0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803C4D-E47D-42AF-B215-25A2B9EBFE17}"/>
              </a:ext>
            </a:extLst>
          </p:cNvPr>
          <p:cNvSpPr txBox="1"/>
          <p:nvPr/>
        </p:nvSpPr>
        <p:spPr>
          <a:xfrm>
            <a:off x="234742" y="299763"/>
            <a:ext cx="7186989" cy="7075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Helvetica" pitchFamily="2" charset="0"/>
              </a:rPr>
              <a:t>Sales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406485-9405-4EAA-A91F-23C8EBF339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022" y="2099006"/>
            <a:ext cx="9571956" cy="366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55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pplication&#10;&#10;Description automatically generated with low confidence">
            <a:extLst>
              <a:ext uri="{FF2B5EF4-FFF2-40B4-BE49-F238E27FC236}">
                <a16:creationId xmlns:a16="http://schemas.microsoft.com/office/drawing/2014/main" id="{92462861-BCB3-4F3C-A452-E518418D0F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3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89A70D1-E7E8-47A1-AC76-CA234B3826DF}"/>
              </a:ext>
            </a:extLst>
          </p:cNvPr>
          <p:cNvSpPr/>
          <p:nvPr/>
        </p:nvSpPr>
        <p:spPr>
          <a:xfrm>
            <a:off x="825503" y="1913137"/>
            <a:ext cx="10540994" cy="429040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defTabSz="412626">
              <a:lnSpc>
                <a:spcPct val="80000"/>
              </a:lnSpc>
              <a:defRPr sz="1800"/>
            </a:pPr>
            <a:r>
              <a:rPr lang="en-US" sz="2400" b="1" kern="0" dirty="0">
                <a:solidFill>
                  <a:srgbClr val="FF0000"/>
                </a:solidFill>
                <a:latin typeface="Arial Black" panose="020B0A04020102020204" pitchFamily="34" charset="0"/>
                <a:ea typeface="Helvetica Neue Condensed Black" charset="0"/>
                <a:cs typeface="Helvetica Neue Condensed Black" charset="0"/>
                <a:sym typeface="BebasNeueRegular"/>
              </a:rPr>
              <a:t>BENEFITS FOR COUNCILS</a:t>
            </a:r>
            <a:endParaRPr lang="en-US" sz="2400" b="1" kern="0" dirty="0">
              <a:solidFill>
                <a:srgbClr val="FF0000"/>
              </a:solidFill>
              <a:latin typeface="Arial Black" panose="020B0A04020102020204" pitchFamily="34" charset="0"/>
              <a:ea typeface="Helvetica Neue Condensed Black" charset="0"/>
              <a:cs typeface="Helvetica Neue Condensed Black" charset="0"/>
            </a:endParaRPr>
          </a:p>
          <a:p>
            <a:pPr marL="669721" lvl="1" indent="-285750" fontAlgn="base">
              <a:buFont typeface="Arial" panose="020B0604020202020204" pitchFamily="34" charset="0"/>
              <a:buChar char="•"/>
            </a:pPr>
            <a:r>
              <a:rPr lang="en-US" sz="2000" b="1" dirty="0"/>
              <a:t>Save money</a:t>
            </a:r>
            <a:r>
              <a:rPr lang="en-US" sz="2000" dirty="0"/>
              <a:t> with 1.5% Trail’s End Rewards cost vs. 3.5% physical prize program. </a:t>
            </a:r>
            <a:endParaRPr lang="en-US" sz="2000" b="1" dirty="0"/>
          </a:p>
          <a:p>
            <a:pPr marL="669721" lvl="1" indent="-285750" fontAlgn="base">
              <a:buFont typeface="Arial" panose="020B0604020202020204" pitchFamily="34" charset="0"/>
              <a:buChar char="•"/>
            </a:pPr>
            <a:r>
              <a:rPr lang="en-US" sz="2000" b="1" dirty="0"/>
              <a:t>Save time</a:t>
            </a:r>
            <a:r>
              <a:rPr lang="en-US" sz="2000" dirty="0"/>
              <a:t> by not having to review prize orders. </a:t>
            </a:r>
          </a:p>
          <a:p>
            <a:pPr marL="669721" lvl="1" indent="-285750" fontAlgn="base">
              <a:buFont typeface="Arial" panose="020B0604020202020204" pitchFamily="34" charset="0"/>
              <a:buChar char="•"/>
            </a:pPr>
            <a:r>
              <a:rPr lang="en-US" sz="2000" b="1" dirty="0"/>
              <a:t>Save effort</a:t>
            </a:r>
            <a:r>
              <a:rPr lang="en-US" sz="2000" dirty="0"/>
              <a:t> by working with one fundraising partner for prizes and popcorn.</a:t>
            </a:r>
          </a:p>
          <a:p>
            <a:pPr defTabSz="412626">
              <a:lnSpc>
                <a:spcPct val="80000"/>
              </a:lnSpc>
              <a:defRPr sz="1800"/>
            </a:pPr>
            <a:endParaRPr lang="en-US" sz="2400" b="1" kern="0" dirty="0">
              <a:solidFill>
                <a:srgbClr val="154072"/>
              </a:solidFill>
              <a:latin typeface="Arial Black" panose="020B0A04020102020204" pitchFamily="34" charset="0"/>
              <a:ea typeface="Helvetica Neue Condensed Black" charset="0"/>
              <a:cs typeface="Helvetica Neue Condensed Black" charset="0"/>
              <a:sym typeface="BebasNeueRegular"/>
            </a:endParaRPr>
          </a:p>
          <a:p>
            <a:pPr defTabSz="412626">
              <a:lnSpc>
                <a:spcPct val="80000"/>
              </a:lnSpc>
              <a:defRPr sz="1800"/>
            </a:pPr>
            <a:r>
              <a:rPr lang="en-US" sz="2400" b="1" kern="0" dirty="0">
                <a:solidFill>
                  <a:srgbClr val="154072"/>
                </a:solidFill>
                <a:latin typeface="Arial Black" panose="020B0A04020102020204" pitchFamily="34" charset="0"/>
                <a:ea typeface="Helvetica Neue Condensed Black" charset="0"/>
                <a:cs typeface="Helvetica Neue Condensed Black" charset="0"/>
                <a:sym typeface="BebasNeueRegular"/>
              </a:rPr>
              <a:t>BENEFITS FOR SCOUTS</a:t>
            </a:r>
            <a:endParaRPr lang="en-US" sz="2400" b="1" kern="0" dirty="0">
              <a:solidFill>
                <a:srgbClr val="154072"/>
              </a:solidFill>
              <a:latin typeface="Arial Black" panose="020B0A04020102020204" pitchFamily="34" charset="0"/>
              <a:ea typeface="Helvetica Neue Condensed Black" charset="0"/>
              <a:cs typeface="Helvetica Neue Condensed Black" charset="0"/>
            </a:endParaRPr>
          </a:p>
          <a:p>
            <a:pPr marL="669721" lvl="1" indent="-285750" fontAlgn="base">
              <a:buFont typeface="Arial" panose="020B0604020202020204" pitchFamily="34" charset="0"/>
              <a:buChar char="•"/>
            </a:pPr>
            <a:r>
              <a:rPr lang="en-US" sz="2000" b="1" dirty="0"/>
              <a:t>Higher prize value </a:t>
            </a:r>
            <a:r>
              <a:rPr lang="en-US" sz="2000" dirty="0"/>
              <a:t>than other fundraisers </a:t>
            </a:r>
          </a:p>
          <a:p>
            <a:pPr marL="669721" lvl="1" indent="-285750" fontAlgn="base">
              <a:buFont typeface="Arial" panose="020B0604020202020204" pitchFamily="34" charset="0"/>
              <a:buChar char="•"/>
            </a:pPr>
            <a:r>
              <a:rPr lang="en-US" sz="2000" b="1" dirty="0"/>
              <a:t>Millions of prizes </a:t>
            </a:r>
            <a:r>
              <a:rPr lang="en-US" sz="2000" dirty="0"/>
              <a:t>to choose on Amazon.com </a:t>
            </a:r>
          </a:p>
          <a:p>
            <a:pPr marL="669721" lvl="1" indent="-285750" fontAlgn="base">
              <a:buFont typeface="Arial" panose="020B0604020202020204" pitchFamily="34" charset="0"/>
              <a:buChar char="•"/>
            </a:pPr>
            <a:r>
              <a:rPr lang="en-US" sz="2000" b="1" dirty="0"/>
              <a:t>Prizes delivered directly to your door</a:t>
            </a:r>
            <a:r>
              <a:rPr lang="en-US" sz="2000" dirty="0"/>
              <a:t> faster than ever before</a:t>
            </a:r>
            <a:r>
              <a:rPr lang="en-US" sz="2000" b="1" dirty="0"/>
              <a:t> </a:t>
            </a:r>
            <a:endParaRPr lang="en-US" sz="2400" kern="0" dirty="0">
              <a:solidFill>
                <a:srgbClr val="002060"/>
              </a:solidFill>
              <a:ea typeface="Helvetica Neue Condensed Black" charset="0"/>
              <a:cs typeface="Helvetica Neue Condensed Black" charset="0"/>
              <a:sym typeface="BebasNeueRegular"/>
            </a:endParaRPr>
          </a:p>
          <a:p>
            <a:pPr defTabSz="412626">
              <a:lnSpc>
                <a:spcPct val="80000"/>
              </a:lnSpc>
              <a:defRPr sz="1800"/>
            </a:pPr>
            <a:endParaRPr lang="en-US" sz="2000" kern="0" dirty="0">
              <a:ea typeface="Helvetica Neue Condensed Black" charset="0"/>
              <a:cs typeface="Helvetica Neue Condensed Black" charset="0"/>
              <a:sym typeface="BebasNeueRegular"/>
            </a:endParaRPr>
          </a:p>
          <a:p>
            <a:pPr defTabSz="412626">
              <a:lnSpc>
                <a:spcPct val="80000"/>
              </a:lnSpc>
              <a:defRPr sz="1800"/>
            </a:pPr>
            <a:r>
              <a:rPr lang="en-US" sz="2400" b="1" kern="0" dirty="0">
                <a:solidFill>
                  <a:srgbClr val="FF0000"/>
                </a:solidFill>
                <a:latin typeface="Arial Black" panose="020B0A04020102020204" pitchFamily="34" charset="0"/>
                <a:ea typeface="Helvetica Neue Condensed Black" charset="0"/>
                <a:cs typeface="Helvetica Neue Condensed Black" charset="0"/>
                <a:sym typeface="BebasNeueRegular"/>
              </a:rPr>
              <a:t>BENEFITS FOR LEADERS</a:t>
            </a:r>
            <a:endParaRPr lang="en-US" sz="2400" b="1" kern="0" dirty="0">
              <a:solidFill>
                <a:srgbClr val="FF0000"/>
              </a:solidFill>
              <a:latin typeface="Arial Black" panose="020B0A04020102020204" pitchFamily="34" charset="0"/>
              <a:ea typeface="Helvetica Neue Condensed Black" charset="0"/>
              <a:cs typeface="Helvetica Neue Condensed Black" charset="0"/>
            </a:endParaRPr>
          </a:p>
          <a:p>
            <a:pPr marL="669721" lvl="1" indent="-285750" fontAlgn="base">
              <a:buFont typeface="Arial" panose="020B0604020202020204" pitchFamily="34" charset="0"/>
              <a:buChar char="•"/>
            </a:pPr>
            <a:r>
              <a:rPr lang="en-US" sz="2000" b="1" dirty="0"/>
              <a:t>Save time</a:t>
            </a:r>
            <a:r>
              <a:rPr lang="en-US" sz="2000" dirty="0"/>
              <a:t> by not collecting prize orders from your Scouts </a:t>
            </a:r>
          </a:p>
          <a:p>
            <a:pPr marL="669721" lvl="1" indent="-285750" fontAlgn="base">
              <a:buFont typeface="Arial" panose="020B0604020202020204" pitchFamily="34" charset="0"/>
              <a:buChar char="•"/>
            </a:pPr>
            <a:r>
              <a:rPr lang="en-US" sz="2000" b="1" dirty="0"/>
              <a:t>Save effort</a:t>
            </a:r>
            <a:r>
              <a:rPr lang="en-US" sz="2000" dirty="0"/>
              <a:t> by no longer distributing physical prizes </a:t>
            </a:r>
          </a:p>
          <a:p>
            <a:pPr marL="669721" lvl="1" indent="-285750" fontAlgn="base">
              <a:buFont typeface="Arial" panose="020B0604020202020204" pitchFamily="34" charset="0"/>
              <a:buChar char="•"/>
            </a:pPr>
            <a:r>
              <a:rPr lang="en-US" sz="2000" b="1" dirty="0"/>
              <a:t>Happier</a:t>
            </a:r>
            <a:r>
              <a:rPr lang="en-US" sz="2000" dirty="0"/>
              <a:t> Scouts because they get the prizes THEY want </a:t>
            </a:r>
          </a:p>
        </p:txBody>
      </p:sp>
      <p:pic>
        <p:nvPicPr>
          <p:cNvPr id="11" name="Picture 4" descr="Image result for amazon.com gift card">
            <a:extLst>
              <a:ext uri="{FF2B5EF4-FFF2-40B4-BE49-F238E27FC236}">
                <a16:creationId xmlns:a16="http://schemas.microsoft.com/office/drawing/2014/main" id="{6114013F-8AFA-4126-B943-F25C176B3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077" y="3459495"/>
            <a:ext cx="3614172" cy="317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EFDB915-28DD-46C4-9CF4-43A5DA1E22C6}"/>
              </a:ext>
            </a:extLst>
          </p:cNvPr>
          <p:cNvSpPr txBox="1"/>
          <p:nvPr/>
        </p:nvSpPr>
        <p:spPr>
          <a:xfrm>
            <a:off x="234742" y="299763"/>
            <a:ext cx="7114013" cy="7075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Helvetica" pitchFamily="2" charset="0"/>
              </a:rPr>
              <a:t>Trail’s End Rewards</a:t>
            </a:r>
          </a:p>
        </p:txBody>
      </p:sp>
    </p:spTree>
    <p:extLst>
      <p:ext uri="{BB962C8B-B14F-4D97-AF65-F5344CB8AC3E}">
        <p14:creationId xmlns:p14="http://schemas.microsoft.com/office/powerpoint/2010/main" val="162638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pplication&#10;&#10;Description automatically generated with low confidence">
            <a:extLst>
              <a:ext uri="{FF2B5EF4-FFF2-40B4-BE49-F238E27FC236}">
                <a16:creationId xmlns:a16="http://schemas.microsoft.com/office/drawing/2014/main" id="{FD161C4A-AAE2-4FF7-ACD2-CE921F4789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803C4D-E47D-42AF-B215-25A2B9EBFE17}"/>
              </a:ext>
            </a:extLst>
          </p:cNvPr>
          <p:cNvSpPr txBox="1"/>
          <p:nvPr/>
        </p:nvSpPr>
        <p:spPr>
          <a:xfrm>
            <a:off x="234742" y="299763"/>
            <a:ext cx="7114013" cy="7075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Helvetica" pitchFamily="2" charset="0"/>
              </a:rPr>
              <a:t>Facebook Communities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397307-79C5-4368-AA42-B14DA23C59CC}"/>
              </a:ext>
            </a:extLst>
          </p:cNvPr>
          <p:cNvSpPr txBox="1"/>
          <p:nvPr/>
        </p:nvSpPr>
        <p:spPr>
          <a:xfrm>
            <a:off x="444346" y="2616734"/>
            <a:ext cx="8419567" cy="1327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200" dirty="0"/>
              <a:t>Over 20,000 unit leaders and Scout parents.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000" dirty="0">
              <a:effectLst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effectLst/>
                <a:ea typeface="Calibri" panose="020F0502020204030204" pitchFamily="34" charset="0"/>
                <a:cs typeface="Helvetica" panose="020B0604020202020204" pitchFamily="34" charset="0"/>
              </a:rPr>
              <a:t>During the sale, over 1,300 comments and over 3,600 reactions made each day.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6B864C-D48C-47CD-8FF4-9F89F47BB0CE}"/>
              </a:ext>
            </a:extLst>
          </p:cNvPr>
          <p:cNvSpPr txBox="1"/>
          <p:nvPr/>
        </p:nvSpPr>
        <p:spPr>
          <a:xfrm>
            <a:off x="1209485" y="5867599"/>
            <a:ext cx="9773029" cy="690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24840">
              <a:lnSpc>
                <a:spcPct val="80000"/>
              </a:lnSpc>
              <a:defRPr sz="1800"/>
            </a:pPr>
            <a:r>
              <a:rPr lang="en-US" sz="2400" b="1" kern="0" dirty="0">
                <a:solidFill>
                  <a:srgbClr val="002060"/>
                </a:solidFill>
                <a:ea typeface="Helvetica Neue Condensed Black" charset="0"/>
                <a:cs typeface="Helvetica" panose="020B0604020202020204" pitchFamily="34" charset="0"/>
                <a:sym typeface="BebasNeueRegular"/>
              </a:rPr>
              <a:t>Text FACEBOOK to 62771 to join our community today!</a:t>
            </a:r>
          </a:p>
          <a:p>
            <a:pPr algn="ctr" defTabSz="824840">
              <a:lnSpc>
                <a:spcPct val="80000"/>
              </a:lnSpc>
              <a:defRPr sz="1800"/>
            </a:pPr>
            <a:r>
              <a:rPr lang="en-US" sz="2400" kern="0" dirty="0">
                <a:solidFill>
                  <a:prstClr val="black"/>
                </a:solidFill>
                <a:ea typeface="Helvetica Neue Condensed Black" charset="0"/>
                <a:cs typeface="Helvetica Neue Condensed Black" charset="0"/>
                <a:sym typeface="BebasNeueRegular"/>
              </a:rPr>
              <a:t>Join Scout leaders across the country to share best practices and new ideas!</a:t>
            </a:r>
            <a:endParaRPr lang="en-US" sz="2400" b="1" kern="0" dirty="0">
              <a:solidFill>
                <a:srgbClr val="002060"/>
              </a:solidFill>
              <a:ea typeface="Helvetica Neue Condensed Black" charset="0"/>
              <a:cs typeface="Helvetica Neue Condensed Black" charset="0"/>
              <a:sym typeface="BebasNeueRegular"/>
            </a:endParaRP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0F30B068-A333-4428-A210-6064008EFE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581" y="1625391"/>
            <a:ext cx="3114574" cy="2743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F0F4893-8420-4CDF-82C9-67263B2AB24E}"/>
              </a:ext>
            </a:extLst>
          </p:cNvPr>
          <p:cNvSpPr txBox="1"/>
          <p:nvPr/>
        </p:nvSpPr>
        <p:spPr>
          <a:xfrm>
            <a:off x="444346" y="1776868"/>
            <a:ext cx="83213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Calibri" panose="020F0502020204030204"/>
              </a:rPr>
              <a:t>Real-time Best Practices and Answers from Experts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C5E149-2462-4F7A-90BB-F1C368D1E12A}"/>
              </a:ext>
            </a:extLst>
          </p:cNvPr>
          <p:cNvSpPr txBox="1"/>
          <p:nvPr/>
        </p:nvSpPr>
        <p:spPr>
          <a:xfrm>
            <a:off x="444346" y="4387814"/>
            <a:ext cx="11146292" cy="1163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 BSA Adult Leaders moderating and providing content, in addition to Trail’s End customer service staff. Unit leaders and Scout parents get real-time best practices and answers from peers and TE experts 24/7.</a:t>
            </a:r>
          </a:p>
        </p:txBody>
      </p:sp>
    </p:spTree>
    <p:extLst>
      <p:ext uri="{BB962C8B-B14F-4D97-AF65-F5344CB8AC3E}">
        <p14:creationId xmlns:p14="http://schemas.microsoft.com/office/powerpoint/2010/main" val="352417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DCB744B478A24FA057E8AE0BA1189F" ma:contentTypeVersion="12" ma:contentTypeDescription="Create a new document." ma:contentTypeScope="" ma:versionID="039b1cb77cc6e89d7f69abeb26770cf9">
  <xsd:schema xmlns:xsd="http://www.w3.org/2001/XMLSchema" xmlns:xs="http://www.w3.org/2001/XMLSchema" xmlns:p="http://schemas.microsoft.com/office/2006/metadata/properties" xmlns:ns3="b9585b0d-2b59-4f9f-aa15-b4db38435213" xmlns:ns4="5f508f23-4ea3-4983-a679-a4160c9c217f" targetNamespace="http://schemas.microsoft.com/office/2006/metadata/properties" ma:root="true" ma:fieldsID="5f49bedf77c5f3b3cc8b9c0238b95ffd" ns3:_="" ns4:_="">
    <xsd:import namespace="b9585b0d-2b59-4f9f-aa15-b4db38435213"/>
    <xsd:import namespace="5f508f23-4ea3-4983-a679-a4160c9c217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585b0d-2b59-4f9f-aa15-b4db384352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508f23-4ea3-4983-a679-a4160c9c217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FD96E7F-9620-455B-9B8E-0182F2206C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585b0d-2b59-4f9f-aa15-b4db38435213"/>
    <ds:schemaRef ds:uri="5f508f23-4ea3-4983-a679-a4160c9c21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F8581FC-6A18-49DF-A95D-1E4627A5E01A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b9585b0d-2b59-4f9f-aa15-b4db38435213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5f508f23-4ea3-4983-a679-a4160c9c217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A308C4E-324B-45A8-B9E9-2B2C706030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8560</TotalTime>
  <Words>212</Words>
  <Application>Microsoft Office PowerPoint</Application>
  <PresentationFormat>Widescreen</PresentationFormat>
  <Paragraphs>29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Helvetica</vt:lpstr>
      <vt:lpstr>Helvetica Neue</vt:lpstr>
      <vt:lpstr>Helvetica Neue Condensed Black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Arielle Lupinacci</dc:creator>
  <cp:lastModifiedBy>Lyndsay Seibel</cp:lastModifiedBy>
  <cp:revision>157</cp:revision>
  <dcterms:created xsi:type="dcterms:W3CDTF">2019-10-22T13:32:28Z</dcterms:created>
  <dcterms:modified xsi:type="dcterms:W3CDTF">2021-05-26T17:34:54Z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0x010100CBDCB744B478A24FA057E8AE0BA1189F</vt:lpwstr>
  </property>
</Properties>
</file>